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4" r:id="rId1"/>
  </p:sldMasterIdLst>
  <p:notesMasterIdLst>
    <p:notesMasterId r:id="rId29"/>
  </p:notesMasterIdLst>
  <p:sldIdLst>
    <p:sldId id="438" r:id="rId2"/>
    <p:sldId id="456" r:id="rId3"/>
    <p:sldId id="391" r:id="rId4"/>
    <p:sldId id="452" r:id="rId5"/>
    <p:sldId id="401" r:id="rId6"/>
    <p:sldId id="329" r:id="rId7"/>
    <p:sldId id="330" r:id="rId8"/>
    <p:sldId id="454" r:id="rId9"/>
    <p:sldId id="445" r:id="rId10"/>
    <p:sldId id="455" r:id="rId11"/>
    <p:sldId id="464" r:id="rId12"/>
    <p:sldId id="446" r:id="rId13"/>
    <p:sldId id="465" r:id="rId14"/>
    <p:sldId id="462" r:id="rId15"/>
    <p:sldId id="337" r:id="rId16"/>
    <p:sldId id="469" r:id="rId17"/>
    <p:sldId id="444" r:id="rId18"/>
    <p:sldId id="466" r:id="rId19"/>
    <p:sldId id="332" r:id="rId20"/>
    <p:sldId id="471" r:id="rId21"/>
    <p:sldId id="463" r:id="rId22"/>
    <p:sldId id="449" r:id="rId23"/>
    <p:sldId id="427" r:id="rId24"/>
    <p:sldId id="470" r:id="rId25"/>
    <p:sldId id="461" r:id="rId26"/>
    <p:sldId id="460" r:id="rId27"/>
    <p:sldId id="46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54"/>
    <a:srgbClr val="1234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-13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09FF8-69F4-435C-B21C-EF4CD1575ED4}" type="datetimeFigureOut">
              <a:rPr lang="ru-RU" smtClean="0"/>
              <a:pPr/>
              <a:t>21.09.2015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EEFD3-502D-49CC-9116-7B87D97217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907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MS PGothic" pitchFamily="34" charset="-128"/>
              </a:rPr>
              <a:t>05/08/11</a:t>
            </a:r>
          </a:p>
        </p:txBody>
      </p:sp>
      <p:sp>
        <p:nvSpPr>
          <p:cNvPr id="19459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6B0DAF-2668-4AAA-824C-2DFF0FE63486}" type="slidenum">
              <a:rPr lang="en-US">
                <a:ea typeface="MS PGothic" pitchFamily="34" charset="-128"/>
              </a:rPr>
              <a:pPr/>
              <a:t>25</a:t>
            </a:fld>
            <a:endParaRPr lang="en-US">
              <a:ea typeface="MS PGothic" pitchFamily="34" charset="-128"/>
            </a:endParaRPr>
          </a:p>
        </p:txBody>
      </p:sp>
      <p:sp>
        <p:nvSpPr>
          <p:cNvPr id="194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72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905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714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865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607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045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44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765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949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738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23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143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462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9/21/2015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596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609802"/>
            <a:ext cx="9067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Мероприятия </a:t>
            </a:r>
            <a:r>
              <a:rPr lang="ru-RU" sz="32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ООД </a:t>
            </a:r>
          </a:p>
          <a:p>
            <a:r>
              <a:rPr lang="ru-RU" sz="32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«</a:t>
            </a:r>
            <a:r>
              <a:rPr lang="ru-RU" sz="32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За сбережение </a:t>
            </a:r>
            <a:r>
              <a:rPr lang="ru-RU" sz="32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народа». </a:t>
            </a:r>
            <a:r>
              <a:rPr lang="en-US" sz="32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2015</a:t>
            </a:r>
            <a:r>
              <a:rPr lang="ru-RU" sz="32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год</a:t>
            </a:r>
            <a:endParaRPr lang="ru-RU" sz="32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8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14723" y="52883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11 июля </a:t>
            </a: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2015г</a:t>
            </a: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Санкт-Петербург. </a:t>
            </a: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Луга </a:t>
            </a:r>
            <a:endParaRPr lang="ru-RU" altLang="ru-RU" sz="2400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24" y="2702587"/>
            <a:ext cx="2466975" cy="184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824" y="1071251"/>
            <a:ext cx="2466975" cy="1641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799" y="2733068"/>
            <a:ext cx="2715535" cy="1807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799" y="1071251"/>
            <a:ext cx="2497265" cy="1661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64" y="2733068"/>
            <a:ext cx="2412525" cy="18070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64" y="1071251"/>
            <a:ext cx="2412525" cy="16826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5799" y="156478"/>
            <a:ext cx="877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Фестиваль «</a:t>
            </a:r>
            <a:r>
              <a:rPr lang="ru-RU" altLang="ru-RU" sz="2400" b="1" dirty="0" err="1">
                <a:solidFill>
                  <a:srgbClr val="007354"/>
                </a:solidFill>
                <a:latin typeface="Century Gothic" panose="020B0502020202020204" pitchFamily="34" charset="0"/>
              </a:rPr>
              <a:t>Череменецкое</a:t>
            </a:r>
            <a:r>
              <a:rPr lang="ru-RU" alt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 ожерелье»</a:t>
            </a:r>
          </a:p>
        </p:txBody>
      </p:sp>
    </p:spTree>
    <p:extLst>
      <p:ext uri="{BB962C8B-B14F-4D97-AF65-F5344CB8AC3E}">
        <p14:creationId xmlns:p14="http://schemas.microsoft.com/office/powerpoint/2010/main" xmlns="" val="35187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7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586" y="3249855"/>
            <a:ext cx="2703928" cy="1799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71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Парковые зарядки</a:t>
            </a:r>
            <a:endParaRPr lang="ru-RU" sz="24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623" y="1402005"/>
            <a:ext cx="2703915" cy="184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9538" y="1339958"/>
            <a:ext cx="2466975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3201239"/>
            <a:ext cx="2466975" cy="184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09" y="1389851"/>
            <a:ext cx="2466975" cy="1847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623" y="3251317"/>
            <a:ext cx="2703915" cy="18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1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6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sp>
        <p:nvSpPr>
          <p:cNvPr id="13314" name="Содержимое 1"/>
          <p:cNvSpPr>
            <a:spLocks noGrp="1"/>
          </p:cNvSpPr>
          <p:nvPr>
            <p:ph idx="1"/>
          </p:nvPr>
        </p:nvSpPr>
        <p:spPr>
          <a:xfrm>
            <a:off x="3650286" y="5347411"/>
            <a:ext cx="5266944" cy="1111911"/>
          </a:xfrm>
        </p:spPr>
        <p:txBody>
          <a:bodyPr>
            <a:normAutofit/>
          </a:bodyPr>
          <a:lstStyle/>
          <a:p>
            <a:pPr marL="0" algn="r">
              <a:spcBef>
                <a:spcPct val="0"/>
              </a:spcBef>
              <a:buNone/>
            </a:pP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Москва. Храм Христа Спасителя. 5 </a:t>
            </a: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декабря 2015г</a:t>
            </a:r>
            <a:r>
              <a:rPr lang="ru-RU" alt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. </a:t>
            </a:r>
          </a:p>
          <a:p>
            <a:pPr marL="0" algn="r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8722" y="1164850"/>
            <a:ext cx="729080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Награда </a:t>
            </a: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«За сбережение народа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»</a:t>
            </a:r>
          </a:p>
          <a:p>
            <a:endParaRPr lang="ru-RU" sz="2400" dirty="0" smtClean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endParaRPr lang="ru-RU" altLang="ru-RU" sz="2400" dirty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Главная </a:t>
            </a:r>
            <a:r>
              <a:rPr lang="ru-RU" sz="2000" dirty="0">
                <a:latin typeface="Century Gothic" panose="020B0502020202020204" pitchFamily="34" charset="0"/>
              </a:rPr>
              <a:t>цель церемонии – общественное поощрение представителей разных профессий, наиболее ярко проявивших себя в деятельности, соответствующей уставным задачам Движения и </a:t>
            </a:r>
            <a:r>
              <a:rPr lang="ru-RU" sz="2000" dirty="0" smtClean="0">
                <a:latin typeface="Century Gothic" panose="020B0502020202020204" pitchFamily="34" charset="0"/>
              </a:rPr>
              <a:t>направленной на физическое и духовное сбережение </a:t>
            </a:r>
            <a:r>
              <a:rPr lang="ru-RU" sz="2000" dirty="0">
                <a:latin typeface="Century Gothic" panose="020B0502020202020204" pitchFamily="34" charset="0"/>
              </a:rPr>
              <a:t>народа </a:t>
            </a:r>
            <a:r>
              <a:rPr lang="ru-RU" sz="2000" dirty="0" smtClean="0">
                <a:latin typeface="Century Gothic" panose="020B0502020202020204" pitchFamily="34" charset="0"/>
              </a:rPr>
              <a:t>России. 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Среди </a:t>
            </a:r>
            <a:r>
              <a:rPr lang="ru-RU" sz="2000" dirty="0">
                <a:latin typeface="Century Gothic" panose="020B0502020202020204" pitchFamily="34" charset="0"/>
              </a:rPr>
              <a:t>лауреатов и участников церемонии представители различных политических партий и движений самого широкого спектра.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24109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259" y="1002226"/>
            <a:ext cx="5660741" cy="5593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56559" cy="38624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8842" y="217885"/>
            <a:ext cx="6466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V </a:t>
            </a: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Церемония вручения награды в 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Зале </a:t>
            </a: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Церковных Соборов Храма Христа 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Спасителя </a:t>
            </a:r>
            <a:endParaRPr lang="ru-RU" sz="24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8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6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8549"/>
            <a:ext cx="9144000" cy="571678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773" y="0"/>
            <a:ext cx="7266871" cy="54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00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6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356100" y="1700213"/>
          <a:ext cx="4537075" cy="4618043"/>
        </p:xfrm>
        <a:graphic>
          <a:graphicData uri="http://schemas.openxmlformats.org/drawingml/2006/table">
            <a:tbl>
              <a:tblPr/>
              <a:tblGrid>
                <a:gridCol w="664518"/>
                <a:gridCol w="2406734"/>
                <a:gridCol w="1465823"/>
              </a:tblGrid>
              <a:tr h="3498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код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количество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2037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Куэмсил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Антистресс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1144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Рициниол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2034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Эмикс-наклейка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3201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Полимедел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пленка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2583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1201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Арго-Васна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1012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3401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Салфетки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Эплан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1806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711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Лептоседин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1024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Дезодорант Этна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ЛитовитМ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1028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Крем Зимний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1022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АртроХвоя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1026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Таёжный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1023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Целитель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308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Витамикс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2301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Аргодент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море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2025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Эм-курунга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0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198" marR="7198" marT="719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пояс под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полимедел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198" marR="7198" marT="71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850" name="Прямоугольник 9"/>
          <p:cNvSpPr>
            <a:spLocks noChangeArrowheads="1"/>
          </p:cNvSpPr>
          <p:nvPr/>
        </p:nvSpPr>
        <p:spPr bwMode="auto">
          <a:xfrm>
            <a:off x="4859338" y="1268413"/>
            <a:ext cx="3684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Перечень товаров для ДНР</a:t>
            </a:r>
          </a:p>
        </p:txBody>
      </p:sp>
    </p:spTree>
    <p:extLst>
      <p:ext uri="{BB962C8B-B14F-4D97-AF65-F5344CB8AC3E}">
        <p14:creationId xmlns:p14="http://schemas.microsoft.com/office/powerpoint/2010/main" xmlns="" val="31553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184"/>
            <a:ext cx="9144000" cy="68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22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3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5488" y="300039"/>
            <a:ext cx="8156448" cy="1430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Межрегиональная конференция </a:t>
            </a: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"Вместе - навсегда". 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поддержке Министерства культуры Республики 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Крым</a:t>
            </a:r>
            <a:endParaRPr lang="ru-RU" sz="24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http://www.zasn.ru/static/media/event_media/4ab07170818036e9a6c9f465eda4aaeb5a819d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06" y="1730907"/>
            <a:ext cx="6861506" cy="45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5382" y="6315713"/>
            <a:ext cx="5310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7354"/>
                </a:solidFill>
                <a:latin typeface="Century Gothic" panose="020B0502020202020204" pitchFamily="34" charset="0"/>
              </a:rPr>
              <a:t>27 марта 2015г. </a:t>
            </a:r>
            <a:r>
              <a:rPr lang="ru-RU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Ялта. </a:t>
            </a:r>
            <a:r>
              <a:rPr lang="ru-RU" dirty="0" err="1" smtClean="0">
                <a:solidFill>
                  <a:srgbClr val="007354"/>
                </a:solidFill>
                <a:latin typeface="Century Gothic" panose="020B0502020202020204" pitchFamily="34" charset="0"/>
              </a:rPr>
              <a:t>Ливадийский</a:t>
            </a:r>
            <a:r>
              <a:rPr lang="ru-RU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 дворец </a:t>
            </a:r>
            <a:endParaRPr lang="ru-RU" dirty="0">
              <a:solidFill>
                <a:srgbClr val="0073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4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6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33" y="491067"/>
            <a:ext cx="5295900" cy="3530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33" y="3670299"/>
            <a:ext cx="4368800" cy="2912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56" y="3438803"/>
            <a:ext cx="4716044" cy="3144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366" y="491067"/>
            <a:ext cx="3517901" cy="2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2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3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68313" y="274981"/>
            <a:ext cx="8424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b="1" dirty="0">
              <a:solidFill>
                <a:schemeClr val="bg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32E43CB-B938-4B60-960B-C292C6DF68A8}" type="slidenum">
              <a:rPr lang="en-US" sz="1200">
                <a:solidFill>
                  <a:srgbClr val="D9D9D9"/>
                </a:solidFill>
                <a:latin typeface="Calibri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US" sz="1200">
              <a:solidFill>
                <a:srgbClr val="D9D9D9"/>
              </a:solidFill>
              <a:latin typeface="Calibri" pitchFamily="34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188640"/>
            <a:ext cx="4644008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И</a:t>
            </a: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нициатива,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ставшая законом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35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12" name="Рисунок 7" descr="posl_str1_2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http://webattach.mail.yandex.net/message_part_real/%D0%94%D0%B5%D0%B2%D0%BE%D1%87%D0%BA%D0%B0%20%D1%80%D0%B8%D1%81%D1%83%D0%B5%D1%82.jpg?sid=gvXJbXXI7Q7qTybw4S%2A2p0mekM8axv7pQ6YIjeuQrYypxsnRo5Tcut2ZPlGhYLkOVPRzC%2AqNlI96ygkeh%2AwzTA%3D%3D&amp;hid=1.10&amp;ids=2210000001280949589&amp;name=%D0%94%D0%B5%D0%B2%D0%BE%D1%87%D0%BA%D0%B0%20%D1%80%D0%B8%D1%81%D1%83%D0%B5%D1%82.jpg&amp;no_disposition=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53136"/>
            <a:ext cx="1368152" cy="1902854"/>
          </a:xfrm>
          <a:prstGeom prst="rect">
            <a:avLst/>
          </a:prstGeom>
          <a:noFill/>
        </p:spPr>
      </p:pic>
      <p:pic>
        <p:nvPicPr>
          <p:cNvPr id="68614" name="Picture 6" descr="http://webattach.mail.yandex.net/message_part_real/%D0%A2%D0%B5%D1%81%D1%82%D1%8B.jpg?sid=gvXJbXXI7Q7eLMi6clyyZiCQ5aHpRG6WxLZygi3G%2Fdz5BtzFAC4lU0WxEh1kGycADetn9fz11MbxmSFtUlzP9A%3D%3D&amp;hid=1.35&amp;ids=2210000001280949589&amp;name=%D0%A2%D0%B5%D1%81%D1%82%D1%8B.jpg&amp;no_disposition=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2592288" cy="1721279"/>
          </a:xfrm>
          <a:prstGeom prst="rect">
            <a:avLst/>
          </a:prstGeom>
          <a:noFill/>
        </p:spPr>
      </p:pic>
      <p:pic>
        <p:nvPicPr>
          <p:cNvPr id="68616" name="Picture 8" descr="http://webattach.mail.yandex.net/message_part_real/%D0%A1%D1%82%D0%BE%D0%BB%20%D0%B7%D0%B0%D1%81%D0%BD.jpg?sid=N18Si0IRF212sRl6pQQEJW8GvxdXSohElWU3HMFD4xGGT24ZV2e9rsSy64NjDFHm%2AdDIbzdB3VLst1FCrKqoPQ%3D%3D&amp;hid=1.32&amp;ids=2210000001280949589&amp;name=%D0%A1%D1%82%D0%BE%D0%BB%20%D0%B7%D0%B0%D1%81%D0%BD.jpg&amp;no_disposition=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556792"/>
            <a:ext cx="2168915" cy="1440160"/>
          </a:xfrm>
          <a:prstGeom prst="rect">
            <a:avLst/>
          </a:prstGeom>
          <a:noFill/>
        </p:spPr>
      </p:pic>
      <p:pic>
        <p:nvPicPr>
          <p:cNvPr id="68610" name="Picture 2" descr="http://webattach.mail.yandex.net/message_part_real/1.jpg?sid=gvXJbXXI7Q7P3GcPT1im9bvUY%2AsYRwsoinTYNyizYyF9e6zqgwVnnFu4F8VOVdj526%2A3AjbOjAPto8DcpGcnfw%3D%3D&amp;hid=1.3&amp;ids=2210000001280949589&amp;name=1.jpg&amp;no_disposition=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123728" y="2420888"/>
            <a:ext cx="2521148" cy="1674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6969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sp>
        <p:nvSpPr>
          <p:cNvPr id="13314" name="Содержимое 1"/>
          <p:cNvSpPr>
            <a:spLocks noGrp="1"/>
          </p:cNvSpPr>
          <p:nvPr>
            <p:ph idx="1"/>
          </p:nvPr>
        </p:nvSpPr>
        <p:spPr>
          <a:xfrm>
            <a:off x="179388" y="1773238"/>
            <a:ext cx="5616575" cy="4525962"/>
          </a:xfrm>
        </p:spPr>
        <p:txBody>
          <a:bodyPr/>
          <a:lstStyle/>
          <a:p>
            <a:pPr marL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b="1" dirty="0" smtClean="0">
              <a:latin typeface="Tahoma" pitchFamily="34" charset="0"/>
              <a:cs typeface="Tahoma" pitchFamily="34" charset="0"/>
            </a:endParaRPr>
          </a:p>
          <a:p>
            <a:pPr marL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b="1" dirty="0" smtClean="0">
              <a:latin typeface="Tahoma" pitchFamily="34" charset="0"/>
              <a:cs typeface="Tahoma" pitchFamily="34" charset="0"/>
            </a:endParaRPr>
          </a:p>
          <a:p>
            <a:pPr marL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b="1" dirty="0" smtClean="0">
              <a:latin typeface="Tahoma" pitchFamily="34" charset="0"/>
              <a:cs typeface="Tahoma" pitchFamily="34" charset="0"/>
            </a:endParaRPr>
          </a:p>
          <a:p>
            <a:pPr marL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dirty="0" smtClean="0">
              <a:latin typeface="Tahoma" pitchFamily="34" charset="0"/>
              <a:cs typeface="Tahoma" pitchFamily="34" charset="0"/>
            </a:endParaRPr>
          </a:p>
          <a:p>
            <a:pPr marL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36712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8775" algn="l"/>
              </a:tabLst>
            </a:pPr>
            <a:r>
              <a:rPr lang="ru-RU" sz="1600" dirty="0" smtClean="0">
                <a:latin typeface="Century Gothic" panose="020B0502020202020204" pitchFamily="34" charset="0"/>
              </a:rPr>
              <a:t>•</a:t>
            </a:r>
            <a:r>
              <a:rPr lang="ru-RU" sz="1600" dirty="0">
                <a:latin typeface="Century Gothic" panose="020B0502020202020204" pitchFamily="34" charset="0"/>
              </a:rPr>
              <a:t>	Лауреат Нобелевской премии мира, Международная организация «Врачи мира за предотвращение ядерной войны», 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Международная организации «Международный женский центр «Будущее женщины», 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Общероссийский народный фронт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Народное радио (еженедельная передача «За сбережение народа»).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Межрегиональная Общественная Организация "Ассоциация Заслуженных врачей РФ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Международный молодежный образовательный сбор военно-спортивных организаций «Союз 2013 - Наследники Победы»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Региональная общественная организация «Молодежный координационный совет «Все вместе</a:t>
            </a:r>
            <a:r>
              <a:rPr lang="ru-RU" sz="1600" dirty="0" smtClean="0">
                <a:latin typeface="Century Gothic" panose="020B0502020202020204" pitchFamily="34" charset="0"/>
              </a:rPr>
              <a:t>»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07354"/>
                </a:solidFill>
                <a:latin typeface="Century Gothic" panose="020B0502020202020204" pitchFamily="34" charset="0"/>
                <a:ea typeface="+mn-ea"/>
                <a:cs typeface="Tahoma" pitchFamily="34" charset="0"/>
              </a:rPr>
              <a:t>Партнеры движения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842968"/>
            <a:ext cx="43924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Национальная программа продвижения лучших российских товаров и услуг для детей "Лучшее -детям"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ФБУ «РОСТЕСТ-Москва»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 НП «Союз ветеранов спорта»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Международный благотворительный Фонд Юрия Розума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Национальная литературная премия "Золотое перо Руси"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Союз семей военнослужащих России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Общественная организация Клуб адмиралов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Российское Общественное Движение  «Доблесть Отечества»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Российский экологический проект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Детское экологическое движение "Зелёная планета"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Позитивно-креативное экологическое движение "Мусора больше нет" </a:t>
            </a:r>
          </a:p>
          <a:p>
            <a:pPr>
              <a:tabLst>
                <a:tab pos="182563" algn="l"/>
              </a:tabLst>
            </a:pPr>
            <a:r>
              <a:rPr lang="ru-RU" sz="1600" dirty="0">
                <a:latin typeface="Century Gothic" panose="020B0502020202020204" pitchFamily="34" charset="0"/>
              </a:rPr>
              <a:t>•	Региональная общественная организация «Федерация женщин «Статус</a:t>
            </a:r>
            <a:r>
              <a:rPr lang="ru-RU" sz="1600" dirty="0" smtClean="0">
                <a:latin typeface="Century Gothic" panose="020B0502020202020204" pitchFamily="34" charset="0"/>
              </a:rPr>
              <a:t>»  </a:t>
            </a:r>
            <a:r>
              <a:rPr lang="ru-RU" sz="1600" dirty="0">
                <a:latin typeface="Century Gothic" panose="020B0502020202020204" pitchFamily="34" charset="0"/>
              </a:rPr>
              <a:t>и </a:t>
            </a:r>
            <a:r>
              <a:rPr lang="ru-RU" sz="1600" dirty="0" smtClean="0">
                <a:latin typeface="Century Gothic" panose="020B0502020202020204" pitchFamily="34" charset="0"/>
              </a:rPr>
              <a:t>др.</a:t>
            </a:r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7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98143" y="2733517"/>
            <a:ext cx="6347713" cy="230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ВЕДИ!</a:t>
            </a:r>
          </a:p>
          <a:p>
            <a:pPr algn="ctr"/>
            <a:endParaRPr lang="ru-RU" b="1" dirty="0" smtClean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и</a:t>
            </a:r>
          </a:p>
          <a:p>
            <a:pPr algn="ctr"/>
            <a:endParaRPr lang="ru-RU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ctr"/>
            <a:endParaRPr lang="ru-RU" b="1" dirty="0" smtClean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Управляй будущим!</a:t>
            </a:r>
            <a:endParaRPr lang="ru-RU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93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813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8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2466" y="1141215"/>
            <a:ext cx="9144000" cy="5716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7645" y="5766883"/>
            <a:ext cx="4305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7354"/>
                </a:solidFill>
                <a:latin typeface="Century Gothic" panose="020B0502020202020204" pitchFamily="34" charset="0"/>
              </a:rPr>
              <a:t>10 февраля </a:t>
            </a:r>
            <a:r>
              <a:rPr lang="ru-RU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 2015года. Минск </a:t>
            </a:r>
            <a:r>
              <a:rPr lang="ru-RU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Епархия </a:t>
            </a:r>
            <a:r>
              <a:rPr lang="ru-RU" dirty="0">
                <a:solidFill>
                  <a:srgbClr val="007354"/>
                </a:solidFill>
                <a:latin typeface="Century Gothic" panose="020B0502020202020204" pitchFamily="34" charset="0"/>
              </a:rPr>
              <a:t>Православной Церкви </a:t>
            </a:r>
            <a:r>
              <a:rPr lang="ru-RU" dirty="0" err="1" smtClean="0">
                <a:solidFill>
                  <a:srgbClr val="007354"/>
                </a:solidFill>
                <a:latin typeface="Century Gothic" panose="020B0502020202020204" pitchFamily="34" charset="0"/>
              </a:rPr>
              <a:t>Белоруси</a:t>
            </a:r>
            <a:endParaRPr lang="ru-RU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910" y="3478445"/>
            <a:ext cx="1005088" cy="1339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537" y="-269553"/>
            <a:ext cx="5413511" cy="3595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37" y="2600486"/>
            <a:ext cx="3405583" cy="2261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4588" y="3357540"/>
            <a:ext cx="3160357" cy="210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8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pic>
        <p:nvPicPr>
          <p:cNvPr id="2" name="Рисунок 1" descr="chernomorskomu-tsentru-podvodnykh-issledovaniy-vruchen-flag-yunesko_chernomorskomu-tsentru-podvodnykh-issledovaniy-vruchen-flag-yunesko_1_2013-01-18-16-01-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907" y="5187449"/>
            <a:ext cx="1357091" cy="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01674" y="1843572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dirty="0" smtClean="0"/>
              <a:t> </a:t>
            </a:r>
          </a:p>
          <a:p>
            <a:pPr>
              <a:defRPr/>
            </a:pPr>
            <a:r>
              <a:rPr lang="ru-RU" sz="2000" b="1" dirty="0" smtClean="0">
                <a:latin typeface="Century Gothic" pitchFamily="34" charset="0"/>
              </a:rPr>
              <a:t>18 февраля 2015г. </a:t>
            </a:r>
            <a:r>
              <a:rPr lang="ru-RU" sz="2000" dirty="0" smtClean="0">
                <a:latin typeface="Century Gothic" pitchFamily="34" charset="0"/>
              </a:rPr>
              <a:t>Новосибирск. Конференция «Культура здоровья и </a:t>
            </a:r>
            <a:r>
              <a:rPr lang="ru-RU" sz="2000" dirty="0" err="1" smtClean="0">
                <a:latin typeface="Century Gothic" pitchFamily="34" charset="0"/>
              </a:rPr>
              <a:t>самоценность</a:t>
            </a:r>
            <a:r>
              <a:rPr lang="ru-RU" sz="2000" dirty="0" smtClean="0">
                <a:latin typeface="Century Gothic" pitchFamily="34" charset="0"/>
              </a:rPr>
              <a:t> человеческой жизни».</a:t>
            </a:r>
          </a:p>
          <a:p>
            <a:pPr>
              <a:defRPr/>
            </a:pPr>
            <a:r>
              <a:rPr lang="ru-RU" sz="2000" b="1" dirty="0" smtClean="0">
                <a:latin typeface="Century Gothic" pitchFamily="34" charset="0"/>
              </a:rPr>
              <a:t>Июль 2015г. </a:t>
            </a:r>
            <a:r>
              <a:rPr lang="ru-RU" sz="2000" dirty="0" smtClean="0">
                <a:latin typeface="Century Gothic" pitchFamily="34" charset="0"/>
              </a:rPr>
              <a:t>Озеро Байкал. Экологическая акция  и автопробег «Сбережем Байкал». </a:t>
            </a:r>
          </a:p>
          <a:p>
            <a:pPr>
              <a:defRPr/>
            </a:pPr>
            <a:r>
              <a:rPr lang="ru-RU" sz="2000" b="1" dirty="0" smtClean="0">
                <a:latin typeface="Century Gothic" pitchFamily="34" charset="0"/>
              </a:rPr>
              <a:t>11 июля 2015г. </a:t>
            </a:r>
            <a:r>
              <a:rPr lang="ru-RU" sz="2000" dirty="0" smtClean="0">
                <a:latin typeface="Century Gothic" pitchFamily="34" charset="0"/>
              </a:rPr>
              <a:t>Санкт-Петербург. Луга. Фестиваль «</a:t>
            </a:r>
            <a:r>
              <a:rPr lang="ru-RU" sz="2000" dirty="0" err="1" smtClean="0">
                <a:latin typeface="Century Gothic" pitchFamily="34" charset="0"/>
              </a:rPr>
              <a:t>Череменецкое</a:t>
            </a:r>
            <a:r>
              <a:rPr lang="ru-RU" sz="2000" dirty="0" smtClean="0">
                <a:latin typeface="Century Gothic" pitchFamily="34" charset="0"/>
              </a:rPr>
              <a:t> ожерелье». </a:t>
            </a:r>
          </a:p>
          <a:p>
            <a:pPr>
              <a:defRPr/>
            </a:pPr>
            <a:r>
              <a:rPr lang="ru-RU" sz="2000" b="1" dirty="0" smtClean="0">
                <a:latin typeface="Century Gothic" pitchFamily="34" charset="0"/>
              </a:rPr>
              <a:t>5 декабря 2015г. </a:t>
            </a:r>
            <a:r>
              <a:rPr lang="ru-RU" sz="2000" dirty="0" smtClean="0">
                <a:latin typeface="Century Gothic" pitchFamily="34" charset="0"/>
              </a:rPr>
              <a:t>V-я Церемония вручения Награды </a:t>
            </a:r>
          </a:p>
          <a:p>
            <a:pPr marL="0" indent="0">
              <a:buNone/>
              <a:defRPr/>
            </a:pPr>
            <a:r>
              <a:rPr lang="ru-RU" sz="2000" dirty="0">
                <a:latin typeface="Century Gothic" pitchFamily="34" charset="0"/>
              </a:rPr>
              <a:t>	</a:t>
            </a:r>
            <a:r>
              <a:rPr lang="ru-RU" sz="2000" dirty="0" smtClean="0">
                <a:latin typeface="Century Gothic" pitchFamily="34" charset="0"/>
              </a:rPr>
              <a:t>«За сбережение народа»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9144" y="283439"/>
            <a:ext cx="8474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Мероприятия Движения</a:t>
            </a:r>
            <a:endParaRPr lang="ru-RU" altLang="ru-RU" sz="28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altLang="ru-RU" sz="28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 при </a:t>
            </a:r>
            <a:r>
              <a:rPr lang="ru-RU" altLang="ru-RU" sz="28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поддержке Комиссии по делам </a:t>
            </a:r>
            <a:r>
              <a:rPr lang="ru-RU" altLang="ru-RU" sz="28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ЮНЕСКО</a:t>
            </a:r>
          </a:p>
        </p:txBody>
      </p:sp>
    </p:spTree>
    <p:extLst>
      <p:ext uri="{BB962C8B-B14F-4D97-AF65-F5344CB8AC3E}">
        <p14:creationId xmlns:p14="http://schemas.microsoft.com/office/powerpoint/2010/main" xmlns="" val="8127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9700" name="Picture 2" descr="I:\Движение\2015\Культура Здоровья\Kon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27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pic>
        <p:nvPicPr>
          <p:cNvPr id="30722" name="Содержимое 5" descr="DSC_005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5725" y="2487613"/>
            <a:ext cx="2924175" cy="1944687"/>
          </a:xfrm>
        </p:spPr>
      </p:pic>
      <p:pic>
        <p:nvPicPr>
          <p:cNvPr id="30723" name="Рисунок 6" descr="DSC_00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338" y="2487613"/>
            <a:ext cx="29225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7" descr="DSC_0128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87613"/>
            <a:ext cx="29162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374650"/>
            <a:ext cx="56769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70832" y="522822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18 февраля 2015г</a:t>
            </a: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.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Новосибирск</a:t>
            </a:r>
            <a:endParaRPr lang="ru-RU" altLang="ru-RU" sz="2400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3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0832" y="52282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30 июня - 4 июля 2015г</a:t>
            </a: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.</a:t>
            </a:r>
            <a:r>
              <a:rPr lang="ru-RU" altLang="ru-RU" sz="2400" dirty="0">
                <a:solidFill>
                  <a:srgbClr val="007354"/>
                </a:solidFill>
                <a:latin typeface="Century Gothic" panose="020B0502020202020204" pitchFamily="34" charset="0"/>
              </a:rPr>
              <a:t> </a:t>
            </a:r>
            <a:endParaRPr lang="ru-RU" altLang="ru-RU" sz="2400" dirty="0" smtClean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Улан-Удэ </a:t>
            </a:r>
            <a:endParaRPr lang="ru-RU" altLang="ru-RU" sz="2400" dirty="0">
              <a:solidFill>
                <a:srgbClr val="007354"/>
              </a:solidFill>
              <a:latin typeface="Century Gothic" panose="020B0502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14833"/>
            <a:ext cx="3413058" cy="2284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3797" y="1743521"/>
            <a:ext cx="3370203" cy="2256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3058" y="1272237"/>
            <a:ext cx="2360739" cy="35265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063" y="203742"/>
            <a:ext cx="801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Экологическая </a:t>
            </a:r>
            <a:r>
              <a:rPr lang="ru-RU" altLang="ru-RU" sz="2400" b="1" dirty="0">
                <a:solidFill>
                  <a:srgbClr val="007354"/>
                </a:solidFill>
                <a:latin typeface="Century Gothic" panose="020B0502020202020204" pitchFamily="34" charset="0"/>
              </a:rPr>
              <a:t>акция «Сбережем Байкал»</a:t>
            </a:r>
            <a:endParaRPr lang="ru-RU" sz="24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5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857" y="944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354"/>
                </a:solidFill>
                <a:latin typeface="Century Gothic" panose="020B0502020202020204" pitchFamily="34" charset="0"/>
              </a:rPr>
              <a:t>Автопробег «Сбережем Байкал»</a:t>
            </a:r>
            <a:endParaRPr lang="ru-RU" sz="2400" b="1" dirty="0">
              <a:solidFill>
                <a:srgbClr val="00735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1215"/>
            <a:ext cx="9144000" cy="5716785"/>
          </a:xfrm>
        </p:spPr>
      </p:pic>
      <p:sp>
        <p:nvSpPr>
          <p:cNvPr id="3" name="Прямоугольник 2"/>
          <p:cNvSpPr/>
          <p:nvPr/>
        </p:nvSpPr>
        <p:spPr>
          <a:xfrm>
            <a:off x="1931213" y="1968282"/>
            <a:ext cx="58777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Автопробег по маршруту «Новосибирск-Байкал» собрал более </a:t>
            </a:r>
            <a:r>
              <a:rPr lang="ru-RU" b="1" dirty="0" smtClean="0">
                <a:latin typeface="Century Gothic" panose="020B0502020202020204" pitchFamily="34" charset="0"/>
              </a:rPr>
              <a:t>100</a:t>
            </a:r>
            <a:r>
              <a:rPr lang="ru-RU" dirty="0" smtClean="0">
                <a:latin typeface="Century Gothic" panose="020B0502020202020204" pitchFamily="34" charset="0"/>
              </a:rPr>
              <a:t> участников Движения  из Прокопьевска </a:t>
            </a:r>
            <a:r>
              <a:rPr lang="ru-RU" dirty="0">
                <a:latin typeface="Century Gothic" panose="020B0502020202020204" pitchFamily="34" charset="0"/>
              </a:rPr>
              <a:t>и Новокузнецка, Барнаула, Омска и Куйбышева. В каждом из этих городов, перед началом автопробега, активисты провели уборки в местных парках и скверах, в заповедниках и на береговых территориях.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26915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6152</TotalTime>
  <Words>304</Words>
  <Application>Microsoft Office PowerPoint</Application>
  <PresentationFormat>Экран (4:3)</PresentationFormat>
  <Paragraphs>120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Автопробег «Сбережем Байкал»</vt:lpstr>
      <vt:lpstr>Слайд 10</vt:lpstr>
      <vt:lpstr>Слайд 11</vt:lpstr>
      <vt:lpstr>Парковые зарядки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Партнеры движения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Совмещенный Совет</dc:title>
  <dc:creator>Kelie</dc:creator>
  <cp:lastModifiedBy>Андрей</cp:lastModifiedBy>
  <cp:revision>118</cp:revision>
  <dcterms:created xsi:type="dcterms:W3CDTF">2015-04-16T16:56:50Z</dcterms:created>
  <dcterms:modified xsi:type="dcterms:W3CDTF">2015-09-21T10:55:41Z</dcterms:modified>
</cp:coreProperties>
</file>